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2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63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8A1F"/>
    <a:srgbClr val="BE7C1C"/>
    <a:srgbClr val="AA8316"/>
    <a:srgbClr val="E19A31"/>
    <a:srgbClr val="005000"/>
    <a:srgbClr val="003300"/>
    <a:srgbClr val="00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4EB46-CBB4-4AE8-A719-EAE1BBAF5F2D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C20EB-F71D-4C6F-AF38-FA666EA732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3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Reunião UIT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C20EB-F71D-4C6F-AF38-FA666EA7321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23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72618" y="2073274"/>
            <a:ext cx="7271790" cy="1362075"/>
          </a:xfrm>
        </p:spPr>
        <p:txBody>
          <a:bodyPr anchor="t"/>
          <a:lstStyle>
            <a:lvl1pPr algn="ctr">
              <a:defRPr sz="4000" b="1" cap="all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z="4800" dirty="0" smtClean="0"/>
              <a:t>Clique Aqui Para Adicionar Seu Título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idx="14" hasCustomPrompt="1"/>
          </p:nvPr>
        </p:nvSpPr>
        <p:spPr>
          <a:xfrm>
            <a:off x="980879" y="5182207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000" dirty="0" smtClean="0"/>
              <a:t>CLIQUE AQUI PARA ADICIONAR SEU NOME – XXX (SUA ÁREA)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idx="13" hasCustomPrompt="1"/>
          </p:nvPr>
        </p:nvSpPr>
        <p:spPr>
          <a:xfrm>
            <a:off x="994918" y="3501008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aqui para adicionar seu subtítulo</a:t>
            </a:r>
          </a:p>
        </p:txBody>
      </p:sp>
    </p:spTree>
    <p:extLst>
      <p:ext uri="{BB962C8B-B14F-4D97-AF65-F5344CB8AC3E}">
        <p14:creationId xmlns:p14="http://schemas.microsoft.com/office/powerpoint/2010/main" val="45935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78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8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/Agradecime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idx="14" hasCustomPrompt="1"/>
          </p:nvPr>
        </p:nvSpPr>
        <p:spPr>
          <a:xfrm>
            <a:off x="980879" y="5182207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000" dirty="0" smtClean="0"/>
              <a:t>CLIQUE AQUI PARA ADICIONAR SEU NOME – XXX (SUA ÁREA)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07504" y="2852936"/>
            <a:ext cx="9002018" cy="1146051"/>
          </a:xfrm>
        </p:spPr>
        <p:txBody>
          <a:bodyPr anchor="t"/>
          <a:lstStyle>
            <a:lvl1pPr algn="ctr">
              <a:defRPr sz="4000" b="1" cap="all" baseline="0">
                <a:solidFill>
                  <a:srgbClr val="FFC000"/>
                </a:solidFill>
                <a:effectLst/>
              </a:defRPr>
            </a:lvl1pPr>
          </a:lstStyle>
          <a:p>
            <a:r>
              <a:rPr lang="pt-BR" sz="4800" dirty="0" smtClean="0"/>
              <a:t>“OBRIGADO” </a:t>
            </a:r>
            <a:br>
              <a:rPr lang="pt-BR" sz="4800" dirty="0" smtClean="0"/>
            </a:br>
            <a:r>
              <a:rPr lang="pt-BR" sz="4800" dirty="0" smtClean="0"/>
              <a:t>(Escreva seu Agradecimento)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07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72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306896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</a:t>
            </a:r>
            <a:br>
              <a:rPr lang="pt-BR" dirty="0" smtClean="0"/>
            </a:br>
            <a:r>
              <a:rPr lang="pt-BR" dirty="0" smtClean="0"/>
              <a:t>Cabeçalho da Seção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1556792"/>
            <a:ext cx="7772400" cy="1500187"/>
          </a:xfrm>
        </p:spPr>
        <p:txBody>
          <a:bodyPr anchor="b"/>
          <a:lstStyle>
            <a:lvl1pPr marL="0" indent="0"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Adicionar numeração de seção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755576" y="3068960"/>
            <a:ext cx="7776864" cy="45719"/>
          </a:xfrm>
          <a:prstGeom prst="rect">
            <a:avLst/>
          </a:prstGeom>
          <a:solidFill>
            <a:srgbClr val="E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82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itação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2924944"/>
            <a:ext cx="7772400" cy="1362075"/>
          </a:xfrm>
        </p:spPr>
        <p:txBody>
          <a:bodyPr anchor="t"/>
          <a:lstStyle>
            <a:lvl1pPr algn="ctr">
              <a:defRPr sz="4000" b="1" cap="none" baseline="0">
                <a:solidFill>
                  <a:srgbClr val="BE7C1C"/>
                </a:solidFill>
                <a:effectLst/>
              </a:defRPr>
            </a:lvl1pPr>
          </a:lstStyle>
          <a:p>
            <a:r>
              <a:rPr lang="pt-BR" dirty="0" smtClean="0"/>
              <a:t>“Adicione aqui uma citação”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4293096"/>
            <a:ext cx="7772400" cy="852115"/>
          </a:xfrm>
        </p:spPr>
        <p:txBody>
          <a:bodyPr anchor="t"/>
          <a:lstStyle>
            <a:lvl1pPr marL="0" indent="0" algn="r">
              <a:buNone/>
              <a:defRPr sz="20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Adicione Aqui o Autor da Citação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78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BE7C1C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27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BE7C1C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BE7C1C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87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E7C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E7C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5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43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5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</a:t>
            </a:r>
            <a:br>
              <a:rPr lang="pt-BR" dirty="0" smtClean="0"/>
            </a:br>
            <a:r>
              <a:rPr lang="pt-BR" dirty="0" smtClean="0"/>
              <a:t>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23528" y="652283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2239C089-C21E-43A5-A032-F77495750F30}" type="datetimeFigureOut">
              <a:rPr lang="pt-BR" smtClean="0"/>
              <a:pPr/>
              <a:t>30/06/2017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475656" y="6522830"/>
            <a:ext cx="540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65296" y="0"/>
            <a:ext cx="8640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732A424-5D5A-431E-9798-B7222BE0FF1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53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61" r:id="rId4"/>
    <p:sldLayoutId id="2147483657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BE7C1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10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t-BR" dirty="0" smtClean="0"/>
              <a:t>Frederico Fernandes Neves</a:t>
            </a:r>
          </a:p>
          <a:p>
            <a:r>
              <a:rPr lang="pt-BR" dirty="0" smtClean="0"/>
              <a:t>Relator SG3/WP 3J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3"/>
          </p:nvPr>
        </p:nvSpPr>
        <p:spPr>
          <a:xfrm>
            <a:off x="971600" y="3212976"/>
            <a:ext cx="7269754" cy="1127113"/>
          </a:xfrm>
        </p:spPr>
        <p:txBody>
          <a:bodyPr/>
          <a:lstStyle/>
          <a:p>
            <a:r>
              <a:rPr lang="pt-BR" dirty="0" smtClean="0"/>
              <a:t>Reunião ITU-R WP-3J, WP-3K, WP-3M e SG3</a:t>
            </a:r>
          </a:p>
          <a:p>
            <a:r>
              <a:rPr lang="pt-BR" dirty="0" smtClean="0"/>
              <a:t>Março / 2017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 bwMode="auto">
          <a:xfrm>
            <a:off x="971600" y="980728"/>
            <a:ext cx="727179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</a:rPr>
              <a:t>COMISSÃO BRASILEIRA DE COMUNICAÇÕES 2</a:t>
            </a:r>
          </a:p>
          <a:p>
            <a:pPr algn="l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</a:rPr>
              <a:t>GRUPO RELATOR DE RADIOCOMUNICAÇÕES 5</a:t>
            </a:r>
          </a:p>
          <a:p>
            <a:pPr algn="l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</a:rPr>
              <a:t>GRUPO AD HOC PROPAGAÇÃO</a:t>
            </a:r>
          </a:p>
        </p:txBody>
      </p:sp>
    </p:spTree>
    <p:extLst>
      <p:ext uri="{BB962C8B-B14F-4D97-AF65-F5344CB8AC3E}">
        <p14:creationId xmlns:p14="http://schemas.microsoft.com/office/powerpoint/2010/main" val="35196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Documentos ITU-R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Processo SEI 53500.057657/2017-21</a:t>
            </a:r>
          </a:p>
          <a:p>
            <a:pPr lvl="1"/>
            <a:r>
              <a:rPr lang="fr-FR" sz="1900" dirty="0">
                <a:solidFill>
                  <a:schemeClr val="tx1"/>
                </a:solidFill>
              </a:rPr>
              <a:t>ITU Radiocommunication Bureau (BR) - Administrative Circular CACE/805 (SEI nº </a:t>
            </a:r>
            <a:r>
              <a:rPr lang="fr-FR" sz="1900" dirty="0" smtClean="0">
                <a:solidFill>
                  <a:schemeClr val="tx1"/>
                </a:solidFill>
              </a:rPr>
              <a:t>1471273)</a:t>
            </a:r>
          </a:p>
          <a:p>
            <a:pPr lvl="1"/>
            <a:r>
              <a:rPr lang="fr-FR" sz="1900" dirty="0">
                <a:solidFill>
                  <a:schemeClr val="tx1"/>
                </a:solidFill>
              </a:rPr>
              <a:t>ITU Radiocommunication Bureau (BR) - Administrative Circular CACE/806 (SEI nº 1471283</a:t>
            </a:r>
            <a:r>
              <a:rPr lang="fr-FR" sz="1900" dirty="0" smtClean="0">
                <a:solidFill>
                  <a:schemeClr val="tx1"/>
                </a:solidFill>
              </a:rPr>
              <a:t>)</a:t>
            </a:r>
            <a:endParaRPr lang="pt-BR" dirty="0"/>
          </a:p>
          <a:p>
            <a:r>
              <a:rPr lang="pt-BR" dirty="0"/>
              <a:t>E</a:t>
            </a:r>
            <a:r>
              <a:rPr lang="pt-BR" dirty="0" smtClean="0"/>
              <a:t>m resposta aos 2 documentos foi confeccionado o Informe 4 (SEI 1590110)</a:t>
            </a:r>
          </a:p>
          <a:p>
            <a:pPr lvl="1"/>
            <a:r>
              <a:rPr lang="pt-BR" sz="1900" dirty="0">
                <a:solidFill>
                  <a:schemeClr val="tx1"/>
                </a:solidFill>
              </a:rPr>
              <a:t>Documentos complementam as informações do Relatório de Delegação 6, de 17/04/2017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pt-BR" sz="1900" dirty="0" smtClean="0">
                <a:solidFill>
                  <a:schemeClr val="tx1"/>
                </a:solidFill>
              </a:rPr>
              <a:t>Subsidiam a continuidade dos trabalhos para as reuniões de agosto/2017</a:t>
            </a:r>
            <a:endParaRPr lang="pt-BR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32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Próxima reunião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WP 3J, WP 3K e WP 3M: </a:t>
            </a:r>
          </a:p>
          <a:p>
            <a:pPr lvl="1"/>
            <a:r>
              <a:rPr lang="pt-BR" dirty="0" smtClean="0"/>
              <a:t>21 a 31 de agosto de 2017 – Genebra</a:t>
            </a:r>
          </a:p>
          <a:p>
            <a:pPr lvl="2"/>
            <a:r>
              <a:rPr lang="pt-BR" dirty="0" smtClean="0"/>
              <a:t>Circular </a:t>
            </a:r>
            <a:r>
              <a:rPr lang="pt-BR" dirty="0" err="1" smtClean="0"/>
              <a:t>Letter</a:t>
            </a:r>
            <a:r>
              <a:rPr lang="pt-BR" dirty="0" smtClean="0"/>
              <a:t> 3/LCCE/39</a:t>
            </a:r>
          </a:p>
          <a:p>
            <a:r>
              <a:rPr lang="pt-BR" dirty="0"/>
              <a:t>WP </a:t>
            </a:r>
            <a:r>
              <a:rPr lang="pt-BR" dirty="0" smtClean="0"/>
              <a:t>3L: </a:t>
            </a:r>
            <a:endParaRPr lang="pt-BR" dirty="0"/>
          </a:p>
          <a:p>
            <a:pPr lvl="1"/>
            <a:r>
              <a:rPr lang="pt-BR" dirty="0" smtClean="0"/>
              <a:t>23 </a:t>
            </a:r>
            <a:r>
              <a:rPr lang="pt-BR" dirty="0"/>
              <a:t>a 31 de agosto de 2017 – Genebra</a:t>
            </a:r>
          </a:p>
          <a:p>
            <a:pPr lvl="2"/>
            <a:r>
              <a:rPr lang="pt-BR" dirty="0"/>
              <a:t>Circular </a:t>
            </a:r>
            <a:r>
              <a:rPr lang="pt-BR" dirty="0" err="1"/>
              <a:t>Letter</a:t>
            </a:r>
            <a:r>
              <a:rPr lang="pt-BR" dirty="0"/>
              <a:t> </a:t>
            </a:r>
            <a:r>
              <a:rPr lang="pt-BR" dirty="0" smtClean="0"/>
              <a:t>3/LCCE/39</a:t>
            </a:r>
          </a:p>
          <a:p>
            <a:r>
              <a:rPr lang="pt-BR" dirty="0" smtClean="0"/>
              <a:t>SG3: </a:t>
            </a:r>
            <a:endParaRPr lang="pt-BR" dirty="0"/>
          </a:p>
          <a:p>
            <a:pPr lvl="1"/>
            <a:r>
              <a:rPr lang="pt-BR" dirty="0" smtClean="0"/>
              <a:t>1 de setembro de 2017 – Genebra</a:t>
            </a:r>
          </a:p>
          <a:p>
            <a:pPr lvl="2"/>
            <a:r>
              <a:rPr lang="pt-BR" dirty="0" err="1" smtClean="0"/>
              <a:t>Administrative</a:t>
            </a:r>
            <a:r>
              <a:rPr lang="pt-BR" dirty="0" smtClean="0"/>
              <a:t> Circular CACE/811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7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t-BR" dirty="0" smtClean="0"/>
              <a:t>Frederico Fernandes Neves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982" y="980728"/>
            <a:ext cx="9002018" cy="114605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2ª Reunião Ad Hoc Propagação</a:t>
            </a:r>
            <a:br>
              <a:rPr lang="pt-BR" dirty="0" smtClean="0"/>
            </a:br>
            <a:r>
              <a:rPr lang="pt-BR" dirty="0" smtClean="0"/>
              <a:t>Rio de Janeiro</a:t>
            </a:r>
            <a:br>
              <a:rPr lang="pt-BR" dirty="0" smtClean="0"/>
            </a:br>
            <a:r>
              <a:rPr lang="pt-BR" dirty="0" smtClean="0"/>
              <a:t>30 de JUNHO de 2017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4789" y="3501008"/>
            <a:ext cx="9002018" cy="11460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rgbClr val="FFC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Obrigado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0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Março/2017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WP 3J, WP 3K e WP 3M: </a:t>
            </a:r>
          </a:p>
          <a:p>
            <a:pPr lvl="1"/>
            <a:r>
              <a:rPr lang="pt-BR" dirty="0" smtClean="0"/>
              <a:t>22 a 29 de março de 2017 – Genebra</a:t>
            </a:r>
          </a:p>
          <a:p>
            <a:pPr lvl="2"/>
            <a:r>
              <a:rPr lang="pt-BR" dirty="0" smtClean="0"/>
              <a:t>Circular </a:t>
            </a:r>
            <a:r>
              <a:rPr lang="pt-BR" dirty="0" err="1" smtClean="0"/>
              <a:t>Letter</a:t>
            </a:r>
            <a:r>
              <a:rPr lang="pt-BR" dirty="0" smtClean="0"/>
              <a:t> 3/LCCE/38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SG3: </a:t>
            </a:r>
          </a:p>
          <a:p>
            <a:pPr lvl="1"/>
            <a:r>
              <a:rPr lang="pt-BR" dirty="0" smtClean="0"/>
              <a:t>30 de março de 2017 – Genebra</a:t>
            </a:r>
          </a:p>
          <a:p>
            <a:pPr lvl="2"/>
            <a:r>
              <a:rPr lang="pt-BR" dirty="0" err="1" smtClean="0"/>
              <a:t>Administrative</a:t>
            </a:r>
            <a:r>
              <a:rPr lang="pt-BR" dirty="0" smtClean="0"/>
              <a:t> Circular CACE/791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3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Março/2017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762000" y="1905001"/>
            <a:ext cx="8229600" cy="42603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Processo SEI 53500.002474/2017-78</a:t>
            </a:r>
          </a:p>
          <a:p>
            <a:r>
              <a:rPr lang="pt-BR" dirty="0" smtClean="0"/>
              <a:t>WP 3J:</a:t>
            </a:r>
          </a:p>
          <a:p>
            <a:pPr lvl="2"/>
            <a:r>
              <a:rPr lang="pt-BR" dirty="0" smtClean="0"/>
              <a:t>Fundamentos de Propagação</a:t>
            </a:r>
          </a:p>
          <a:p>
            <a:r>
              <a:rPr lang="pt-BR" dirty="0" smtClean="0"/>
              <a:t>WP 3K:</a:t>
            </a:r>
          </a:p>
          <a:p>
            <a:pPr lvl="2"/>
            <a:r>
              <a:rPr lang="pt-BR" dirty="0" smtClean="0"/>
              <a:t>Propagação Ponto-Área</a:t>
            </a:r>
          </a:p>
          <a:p>
            <a:r>
              <a:rPr lang="pt-BR" dirty="0" smtClean="0"/>
              <a:t>WP 3M:</a:t>
            </a:r>
          </a:p>
          <a:p>
            <a:pPr lvl="2"/>
            <a:r>
              <a:rPr lang="pt-BR" dirty="0" smtClean="0"/>
              <a:t>Propagação Ponto-a-Ponto e Terra-Espaço</a:t>
            </a:r>
          </a:p>
          <a:p>
            <a:pPr lvl="2"/>
            <a:endParaRPr lang="pt-BR" dirty="0" smtClean="0"/>
          </a:p>
          <a:p>
            <a:pPr>
              <a:buFont typeface="Arial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Para todos os grupos de trabalho o foco foi </a:t>
            </a:r>
            <a:r>
              <a:rPr lang="pt-BR" sz="1600" dirty="0">
                <a:solidFill>
                  <a:schemeClr val="tx1"/>
                </a:solidFill>
              </a:rPr>
              <a:t>o modelo de propagação a ser utilizado nos estudos de convivência do 5G (</a:t>
            </a:r>
            <a:r>
              <a:rPr lang="pt-BR" sz="1600" dirty="0" smtClean="0">
                <a:solidFill>
                  <a:schemeClr val="tx1"/>
                </a:solidFill>
              </a:rPr>
              <a:t>IMT2020 </a:t>
            </a:r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i="1" dirty="0" err="1">
                <a:solidFill>
                  <a:schemeClr val="tx1"/>
                </a:solidFill>
              </a:rPr>
              <a:t>International</a:t>
            </a:r>
            <a:r>
              <a:rPr lang="pt-BR" sz="1600" i="1" dirty="0">
                <a:solidFill>
                  <a:schemeClr val="tx1"/>
                </a:solidFill>
              </a:rPr>
              <a:t> Mobile </a:t>
            </a:r>
            <a:r>
              <a:rPr lang="pt-BR" sz="1600" i="1" dirty="0" err="1">
                <a:solidFill>
                  <a:schemeClr val="tx1"/>
                </a:solidFill>
              </a:rPr>
              <a:t>Telecommunications</a:t>
            </a:r>
            <a:r>
              <a:rPr lang="pt-BR" sz="16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10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WP 3J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48 documentos de entrada e 13 documentos temporários produzidos.</a:t>
            </a:r>
          </a:p>
          <a:p>
            <a:r>
              <a:rPr lang="pt-BR" dirty="0" smtClean="0"/>
              <a:t>Confeccionados 5 </a:t>
            </a:r>
            <a:r>
              <a:rPr lang="pt-BR" dirty="0"/>
              <a:t>documentos para serem enviados à plenária do </a:t>
            </a:r>
            <a:r>
              <a:rPr lang="pt-BR" dirty="0" smtClean="0"/>
              <a:t>SG3 e 1 </a:t>
            </a:r>
            <a:r>
              <a:rPr lang="pt-BR" dirty="0" err="1" smtClean="0"/>
              <a:t>Liaison</a:t>
            </a:r>
            <a:r>
              <a:rPr lang="pt-BR" dirty="0" smtClean="0"/>
              <a:t> </a:t>
            </a:r>
            <a:r>
              <a:rPr lang="pt-BR" dirty="0" err="1" smtClean="0"/>
              <a:t>Statement</a:t>
            </a:r>
            <a:r>
              <a:rPr lang="pt-BR" dirty="0" smtClean="0"/>
              <a:t> em conjunto com WP 3K e WP 3M, em resposta ao item 1.15 agenda WRC-19.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3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WP 3K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66 documentos de entrada e 17 documentos temporários produzidos.</a:t>
            </a:r>
          </a:p>
          <a:p>
            <a:r>
              <a:rPr lang="pt-BR" dirty="0"/>
              <a:t>Confeccionados </a:t>
            </a:r>
            <a:r>
              <a:rPr lang="pt-BR" dirty="0" smtClean="0"/>
              <a:t>5 </a:t>
            </a:r>
            <a:r>
              <a:rPr lang="pt-BR" dirty="0"/>
              <a:t>documentos para serem enviados à plenária do </a:t>
            </a:r>
            <a:r>
              <a:rPr lang="pt-BR" dirty="0" smtClean="0"/>
              <a:t>SG3, 4 documentos para a reunião de agosto/2017 e 1 </a:t>
            </a:r>
            <a:r>
              <a:rPr lang="pt-BR" dirty="0" err="1" smtClean="0"/>
              <a:t>Liaison</a:t>
            </a:r>
            <a:r>
              <a:rPr lang="pt-BR" dirty="0" smtClean="0"/>
              <a:t> </a:t>
            </a:r>
            <a:r>
              <a:rPr lang="pt-BR" dirty="0" err="1" smtClean="0"/>
              <a:t>Statement</a:t>
            </a:r>
            <a:r>
              <a:rPr lang="pt-BR" dirty="0" smtClean="0"/>
              <a:t> em conjunto com WP 3J e WP 3M, em resposta ao item 1.15 agenda WRC-19.</a:t>
            </a:r>
          </a:p>
          <a:p>
            <a:r>
              <a:rPr lang="pt-BR" dirty="0"/>
              <a:t>Confeccionados </a:t>
            </a:r>
            <a:r>
              <a:rPr lang="pt-BR" dirty="0" smtClean="0"/>
              <a:t>4 </a:t>
            </a:r>
            <a:r>
              <a:rPr lang="pt-BR" dirty="0" err="1" smtClean="0"/>
              <a:t>Liaisons</a:t>
            </a:r>
            <a:r>
              <a:rPr lang="pt-BR" dirty="0" smtClean="0"/>
              <a:t> </a:t>
            </a:r>
            <a:r>
              <a:rPr lang="pt-BR" dirty="0" err="1" smtClean="0"/>
              <a:t>Statements</a:t>
            </a:r>
            <a:r>
              <a:rPr lang="pt-BR" dirty="0" smtClean="0"/>
              <a:t> para resposta a documentos externos ao SG3.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59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WP 3M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90 documentos de entrada e 7 documentos temporários produzidos.</a:t>
            </a:r>
          </a:p>
          <a:p>
            <a:r>
              <a:rPr lang="pt-BR" dirty="0" smtClean="0"/>
              <a:t>Foram recebidos 27 </a:t>
            </a:r>
            <a:r>
              <a:rPr lang="pt-BR" dirty="0" err="1" smtClean="0"/>
              <a:t>Liaisons</a:t>
            </a:r>
            <a:r>
              <a:rPr lang="pt-BR" dirty="0" smtClean="0"/>
              <a:t> </a:t>
            </a:r>
            <a:r>
              <a:rPr lang="pt-BR" dirty="0" err="1" smtClean="0"/>
              <a:t>Statements</a:t>
            </a:r>
            <a:r>
              <a:rPr lang="pt-BR" dirty="0" smtClean="0"/>
              <a:t> e confeccionados 5 em resposta a questionamentos externos.</a:t>
            </a:r>
          </a:p>
        </p:txBody>
      </p:sp>
    </p:spTree>
    <p:extLst>
      <p:ext uri="{BB962C8B-B14F-4D97-AF65-F5344CB8AC3E}">
        <p14:creationId xmlns:p14="http://schemas.microsoft.com/office/powerpoint/2010/main" val="12813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SG3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21 documentos de entrada</a:t>
            </a:r>
          </a:p>
          <a:p>
            <a:r>
              <a:rPr lang="pt-BR" dirty="0" smtClean="0"/>
              <a:t>2 propostas de novas Recomendações:</a:t>
            </a:r>
          </a:p>
          <a:p>
            <a:pPr lvl="1"/>
            <a:r>
              <a:rPr lang="pt-BR" dirty="0" smtClean="0"/>
              <a:t>ITU-R P.[CLUTTER]</a:t>
            </a:r>
          </a:p>
          <a:p>
            <a:pPr lvl="2"/>
            <a:r>
              <a:rPr lang="pt-BR" dirty="0" err="1" smtClean="0"/>
              <a:t>Prediction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Clutter</a:t>
            </a:r>
            <a:r>
              <a:rPr lang="pt-BR" dirty="0" smtClean="0"/>
              <a:t> </a:t>
            </a:r>
            <a:r>
              <a:rPr lang="pt-BR" dirty="0" err="1" smtClean="0"/>
              <a:t>Loss</a:t>
            </a:r>
            <a:endParaRPr lang="pt-BR" dirty="0" smtClean="0"/>
          </a:p>
          <a:p>
            <a:pPr lvl="2"/>
            <a:r>
              <a:rPr lang="pt-BR" dirty="0" smtClean="0"/>
              <a:t>30 MHz a 100 GHz</a:t>
            </a:r>
          </a:p>
          <a:p>
            <a:pPr lvl="1"/>
            <a:r>
              <a:rPr lang="pt-BR" dirty="0"/>
              <a:t>ITU-R P</a:t>
            </a:r>
            <a:r>
              <a:rPr lang="pt-BR" dirty="0" smtClean="0"/>
              <a:t>.[BEL]</a:t>
            </a:r>
          </a:p>
          <a:p>
            <a:pPr lvl="2"/>
            <a:r>
              <a:rPr lang="pt-BR" dirty="0" err="1"/>
              <a:t>Prediction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 smtClean="0"/>
              <a:t>Building</a:t>
            </a:r>
            <a:r>
              <a:rPr lang="pt-BR" dirty="0" smtClean="0"/>
              <a:t> </a:t>
            </a:r>
            <a:r>
              <a:rPr lang="pt-BR" dirty="0" err="1" smtClean="0"/>
              <a:t>Entry</a:t>
            </a:r>
            <a:r>
              <a:rPr lang="pt-BR" dirty="0" smtClean="0"/>
              <a:t> </a:t>
            </a:r>
            <a:r>
              <a:rPr lang="pt-BR" dirty="0" err="1" smtClean="0"/>
              <a:t>Loss</a:t>
            </a:r>
            <a:endParaRPr lang="pt-BR" dirty="0" smtClean="0"/>
          </a:p>
          <a:p>
            <a:pPr lvl="2"/>
            <a:r>
              <a:rPr lang="pt-BR" dirty="0" smtClean="0"/>
              <a:t>80 MHz a 100 GHz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463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SG3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Revisão das seguintes Recomendações:</a:t>
            </a:r>
          </a:p>
          <a:p>
            <a:pPr lvl="1">
              <a:buFontTx/>
              <a:buChar char="-"/>
            </a:pPr>
            <a:r>
              <a:rPr lang="pt-BR" dirty="0"/>
              <a:t>ITU-R P. </a:t>
            </a:r>
            <a:r>
              <a:rPr lang="pt-BR" dirty="0" smtClean="0"/>
              <a:t>527-3</a:t>
            </a:r>
          </a:p>
          <a:p>
            <a:pPr lvl="2">
              <a:buFontTx/>
              <a:buChar char="-"/>
            </a:pPr>
            <a:r>
              <a:rPr lang="en-US" dirty="0"/>
              <a:t>Electrical characteristics of the surface of the Earth  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pt-BR" dirty="0"/>
              <a:t>ITU-R P. </a:t>
            </a:r>
            <a:r>
              <a:rPr lang="pt-BR" dirty="0" smtClean="0"/>
              <a:t>619-1</a:t>
            </a:r>
          </a:p>
          <a:p>
            <a:pPr lvl="2">
              <a:buFontTx/>
              <a:buChar char="-"/>
            </a:pPr>
            <a:r>
              <a:rPr lang="en-US" dirty="0"/>
              <a:t>Propagation data required for the evaluation of interference between stations in space and those on the surface of the Earth </a:t>
            </a:r>
            <a:endParaRPr lang="pt-BR" dirty="0"/>
          </a:p>
          <a:p>
            <a:pPr lvl="1">
              <a:buFontTx/>
              <a:buChar char="-"/>
            </a:pPr>
            <a:r>
              <a:rPr lang="pt-BR" dirty="0"/>
              <a:t>ITU-R P. </a:t>
            </a:r>
            <a:r>
              <a:rPr lang="pt-BR" dirty="0" smtClean="0"/>
              <a:t>620-6</a:t>
            </a:r>
          </a:p>
          <a:p>
            <a:pPr lvl="2">
              <a:buFontTx/>
              <a:buChar char="-"/>
            </a:pPr>
            <a:r>
              <a:rPr lang="en-US" dirty="0"/>
              <a:t>Propagation data required for the evaluation of coordination distances in the frequency range 100 MHz to 105 GHz  </a:t>
            </a:r>
            <a:endParaRPr lang="pt-BR" dirty="0"/>
          </a:p>
          <a:p>
            <a:pPr lvl="1">
              <a:buFontTx/>
              <a:buChar char="-"/>
            </a:pPr>
            <a:r>
              <a:rPr lang="pt-BR" dirty="0" smtClean="0"/>
              <a:t>ITU-R </a:t>
            </a:r>
            <a:r>
              <a:rPr lang="pt-BR" dirty="0"/>
              <a:t>P. </a:t>
            </a:r>
            <a:r>
              <a:rPr lang="pt-BR" dirty="0" smtClean="0"/>
              <a:t>837-6</a:t>
            </a:r>
            <a:r>
              <a:rPr lang="en-US" dirty="0"/>
              <a:t>	</a:t>
            </a:r>
          </a:p>
          <a:p>
            <a:pPr lvl="2">
              <a:buFontTx/>
              <a:buChar char="-"/>
            </a:pPr>
            <a:r>
              <a:rPr lang="en-US" dirty="0"/>
              <a:t>Characteristics of precipitation for propagation </a:t>
            </a:r>
            <a:r>
              <a:rPr lang="en-US" dirty="0" err="1"/>
              <a:t>modelling</a:t>
            </a:r>
            <a:r>
              <a:rPr lang="en-US" dirty="0"/>
              <a:t> 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pt-BR" dirty="0"/>
              <a:t>ITU-R P. </a:t>
            </a:r>
            <a:r>
              <a:rPr lang="pt-BR" dirty="0" smtClean="0"/>
              <a:t>1144-7</a:t>
            </a:r>
          </a:p>
          <a:p>
            <a:pPr lvl="2">
              <a:buFontTx/>
              <a:buChar char="-"/>
            </a:pPr>
            <a:r>
              <a:rPr lang="en-US" dirty="0"/>
              <a:t>Guide to the application of the propagation methods of </a:t>
            </a:r>
            <a:r>
              <a:rPr lang="en-US" dirty="0" err="1"/>
              <a:t>Radiocommunication</a:t>
            </a:r>
            <a:r>
              <a:rPr lang="en-US" dirty="0"/>
              <a:t> Study Group 3  </a:t>
            </a:r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599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Reunião SG3</a:t>
            </a:r>
            <a:endParaRPr lang="pt-BR" dirty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Revisão para as seguintes Recomendações:</a:t>
            </a:r>
          </a:p>
          <a:p>
            <a:pPr lvl="1">
              <a:buFontTx/>
              <a:buChar char="-"/>
            </a:pPr>
            <a:r>
              <a:rPr lang="pt-BR" dirty="0" smtClean="0"/>
              <a:t>ITU-R </a:t>
            </a:r>
            <a:r>
              <a:rPr lang="pt-BR" dirty="0"/>
              <a:t>P. </a:t>
            </a:r>
            <a:r>
              <a:rPr lang="pt-BR" dirty="0" smtClean="0"/>
              <a:t>1238-8</a:t>
            </a:r>
          </a:p>
          <a:p>
            <a:pPr lvl="2">
              <a:buFontTx/>
              <a:buChar char="-"/>
            </a:pPr>
            <a:r>
              <a:rPr lang="en-US" sz="2000" dirty="0"/>
              <a:t>Propagation data and prediction methods for the planning of indoor </a:t>
            </a:r>
            <a:r>
              <a:rPr lang="en-US" sz="2000" dirty="0" err="1"/>
              <a:t>radiocommunication</a:t>
            </a:r>
            <a:r>
              <a:rPr lang="en-US" sz="2000" dirty="0"/>
              <a:t> systems and radio local area networks in the frequency range 300 MHz to 100 GHz</a:t>
            </a:r>
            <a:endParaRPr lang="pt-BR" sz="2000" dirty="0"/>
          </a:p>
          <a:p>
            <a:pPr lvl="1">
              <a:buFontTx/>
              <a:buChar char="-"/>
            </a:pPr>
            <a:r>
              <a:rPr lang="pt-BR" dirty="0"/>
              <a:t>ITU-R P. </a:t>
            </a:r>
            <a:r>
              <a:rPr lang="pt-BR" dirty="0" smtClean="0"/>
              <a:t>1407-5</a:t>
            </a:r>
          </a:p>
          <a:p>
            <a:pPr lvl="2">
              <a:buFontTx/>
              <a:buChar char="-"/>
            </a:pPr>
            <a:r>
              <a:rPr lang="en-US" sz="2000" dirty="0"/>
              <a:t>Multipath propagation and parameterization of its characteristics  </a:t>
            </a:r>
            <a:endParaRPr lang="pt-BR" sz="2000" dirty="0"/>
          </a:p>
          <a:p>
            <a:pPr lvl="1">
              <a:buFontTx/>
              <a:buChar char="-"/>
            </a:pPr>
            <a:r>
              <a:rPr lang="pt-BR" dirty="0" smtClean="0"/>
              <a:t>ITU-R </a:t>
            </a:r>
            <a:r>
              <a:rPr lang="pt-BR" dirty="0"/>
              <a:t>P. </a:t>
            </a:r>
            <a:r>
              <a:rPr lang="pt-BR" dirty="0" smtClean="0"/>
              <a:t>1411-8</a:t>
            </a:r>
          </a:p>
          <a:p>
            <a:pPr lvl="2">
              <a:buFontTx/>
              <a:buChar char="-"/>
            </a:pPr>
            <a:r>
              <a:rPr lang="en-US" sz="2100" dirty="0"/>
              <a:t>Propagation data and prediction methods for the planning of short-range outdoor </a:t>
            </a:r>
            <a:r>
              <a:rPr lang="en-US" sz="2100" dirty="0" err="1"/>
              <a:t>radiocommunication</a:t>
            </a:r>
            <a:r>
              <a:rPr lang="en-US" sz="2100" dirty="0"/>
              <a:t> systems and radio local area networks in the frequency range 300 MHz to 100 GHz</a:t>
            </a:r>
            <a:endParaRPr lang="pt-BR" sz="2100" dirty="0"/>
          </a:p>
          <a:p>
            <a:pPr lvl="1">
              <a:buFontTx/>
              <a:buChar char="-"/>
            </a:pPr>
            <a:r>
              <a:rPr lang="pt-BR" dirty="0" smtClean="0"/>
              <a:t>ITU-R </a:t>
            </a:r>
            <a:r>
              <a:rPr lang="pt-BR" dirty="0"/>
              <a:t>P. </a:t>
            </a:r>
            <a:r>
              <a:rPr lang="pt-BR" dirty="0" smtClean="0"/>
              <a:t>1510-0</a:t>
            </a:r>
          </a:p>
          <a:p>
            <a:pPr lvl="2">
              <a:buFontTx/>
              <a:buChar char="-"/>
            </a:pPr>
            <a:r>
              <a:rPr lang="pt-BR" sz="2100" dirty="0" err="1"/>
              <a:t>Annual</a:t>
            </a:r>
            <a:r>
              <a:rPr lang="pt-BR" sz="2100" dirty="0"/>
              <a:t> </a:t>
            </a:r>
            <a:r>
              <a:rPr lang="pt-BR" sz="2100" dirty="0" err="1"/>
              <a:t>mean</a:t>
            </a:r>
            <a:r>
              <a:rPr lang="pt-BR" sz="2100" dirty="0"/>
              <a:t> </a:t>
            </a:r>
            <a:r>
              <a:rPr lang="pt-BR" sz="2100" dirty="0" err="1"/>
              <a:t>surface</a:t>
            </a:r>
            <a:r>
              <a:rPr lang="pt-BR" sz="2100" dirty="0"/>
              <a:t> </a:t>
            </a:r>
            <a:r>
              <a:rPr lang="pt-BR" sz="2100" dirty="0" err="1"/>
              <a:t>temperature</a:t>
            </a:r>
            <a:r>
              <a:rPr lang="pt-BR" sz="2100" dirty="0"/>
              <a:t> </a:t>
            </a:r>
            <a:r>
              <a:rPr lang="pt-BR" dirty="0"/>
              <a:t> </a:t>
            </a:r>
            <a:endParaRPr lang="pt-BR" dirty="0" smtClean="0"/>
          </a:p>
          <a:p>
            <a:pPr lvl="2">
              <a:buFontTx/>
              <a:buChar char="-"/>
            </a:pPr>
            <a:endParaRPr lang="pt-BR" dirty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 smtClean="0"/>
          </a:p>
          <a:p>
            <a:pPr lvl="1">
              <a:buFontTx/>
              <a:buChar char="-"/>
            </a:pPr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448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497</Words>
  <Application>Microsoft Office PowerPoint</Application>
  <PresentationFormat>Apresentação na tela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COMISSÃO BRASILEIRA DE COMUNICAÇÕES 2 GRUPO RELATOR DE RADIOCOMUNICAÇÕES 5 GRUPO AD HOC PROPAGAÇÃO</vt:lpstr>
      <vt:lpstr>Reunião Março/2017</vt:lpstr>
      <vt:lpstr>Reunião Março/2017</vt:lpstr>
      <vt:lpstr>Reunião WP 3J</vt:lpstr>
      <vt:lpstr>Reunião WP 3K</vt:lpstr>
      <vt:lpstr>Reunião WP 3M</vt:lpstr>
      <vt:lpstr>Reunião SG3</vt:lpstr>
      <vt:lpstr>Reunião SG3</vt:lpstr>
      <vt:lpstr>Reunião SG3</vt:lpstr>
      <vt:lpstr>Documentos ITU-R</vt:lpstr>
      <vt:lpstr>Próxima reunião</vt:lpstr>
      <vt:lpstr>2ª Reunião Ad Hoc Propagação Rio de Janeiro 30 de JUNHO de 2017</vt:lpstr>
    </vt:vector>
  </TitlesOfParts>
  <Company>Anatel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Mateus Sousa Dias</cp:lastModifiedBy>
  <cp:revision>169</cp:revision>
  <dcterms:created xsi:type="dcterms:W3CDTF">2016-03-02T12:03:43Z</dcterms:created>
  <dcterms:modified xsi:type="dcterms:W3CDTF">2017-06-30T17:22:16Z</dcterms:modified>
</cp:coreProperties>
</file>